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28" r:id="rId2"/>
    <p:sldId id="329" r:id="rId3"/>
    <p:sldId id="330" r:id="rId4"/>
    <p:sldId id="331" r:id="rId5"/>
    <p:sldId id="332" r:id="rId6"/>
    <p:sldId id="334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1pPr>
    <a:lvl2pPr marL="0" marR="0" indent="2286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2pPr>
    <a:lvl3pPr marL="0" marR="0" indent="4572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3pPr>
    <a:lvl4pPr marL="0" marR="0" indent="6858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4pPr>
    <a:lvl5pPr marL="0" marR="0" indent="9144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5pPr>
    <a:lvl6pPr marL="0" marR="0" indent="11430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6pPr>
    <a:lvl7pPr marL="0" marR="0" indent="13716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7pPr>
    <a:lvl8pPr marL="0" marR="0" indent="16002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8pPr>
    <a:lvl9pPr marL="0" marR="0" indent="18288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7402"/>
    <a:srgbClr val="FFFFFF"/>
    <a:srgbClr val="F4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629"/>
  </p:normalViewPr>
  <p:slideViewPr>
    <p:cSldViewPr snapToGrid="0" snapToObjects="1">
      <p:cViewPr>
        <p:scale>
          <a:sx n="50" d="100"/>
          <a:sy n="50" d="100"/>
        </p:scale>
        <p:origin x="1296" y="44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9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045389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xfrm>
            <a:off x="11971114" y="11525250"/>
            <a:ext cx="432247" cy="482601"/>
          </a:xfrm>
          <a:prstGeom prst="rect">
            <a:avLst/>
          </a:prstGeom>
        </p:spPr>
        <p:txBody>
          <a:bodyPr wrap="none"/>
          <a:lstStyle>
            <a:lvl1pPr algn="ctr">
              <a:defRPr sz="2400" cap="none" spc="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dark bg">
    <p:bg>
      <p:bgPr>
        <a:solidFill>
          <a:srgbClr val="3939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11971114" y="11525250"/>
            <a:ext cx="432247" cy="482601"/>
          </a:xfrm>
          <a:prstGeom prst="rect">
            <a:avLst/>
          </a:prstGeom>
        </p:spPr>
        <p:txBody>
          <a:bodyPr wrap="none"/>
          <a:lstStyle>
            <a:lvl1pPr algn="ctr">
              <a:defRPr sz="2400" cap="none" spc="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bg>
      <p:bgPr>
        <a:solidFill>
          <a:srgbClr val="3939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4F5F7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ark bg">
    <p:bg>
      <p:bgPr>
        <a:solidFill>
          <a:srgbClr val="3939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44525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 descr="intrnt_thi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706398" y="629308"/>
            <a:ext cx="303404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121840" y="2279414"/>
            <a:ext cx="16482720" cy="21768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167984" y="4630044"/>
            <a:ext cx="20476358" cy="70192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1pPr>
      <a:lvl2pPr marL="0" marR="0" indent="228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2pPr>
      <a:lvl3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3pPr>
      <a:lvl4pPr marL="0" marR="0" indent="685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4pPr>
      <a:lvl5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5pPr>
      <a:lvl6pPr marL="0" marR="0" indent="1143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6pPr>
      <a:lvl7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7pPr>
      <a:lvl8pPr marL="0" marR="0" indent="1600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8pPr>
      <a:lvl9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9pPr>
    </p:titleStyle>
    <p:bodyStyle>
      <a:lvl1pPr marL="0" marR="0" indent="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1pPr>
      <a:lvl2pPr marL="0" marR="0" indent="2286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2pPr>
      <a:lvl3pPr marL="0" marR="0" indent="4572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3pPr>
      <a:lvl4pPr marL="0" marR="0" indent="6858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4pPr>
      <a:lvl5pPr marL="0" marR="0" indent="9144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5pPr>
      <a:lvl6pPr marL="0" marR="0" indent="11430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6pPr>
      <a:lvl7pPr marL="0" marR="0" indent="13716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7pPr>
      <a:lvl8pPr marL="0" marR="0" indent="16002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8pPr>
      <a:lvl9pPr marL="0" marR="0" indent="18288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9pPr>
    </p:bodyStyle>
    <p:other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이미지 2018, 01, 17, 2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6336" y="1025352"/>
            <a:ext cx="24400336" cy="988233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080432" y="6425952"/>
            <a:ext cx="3384376" cy="10440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000" dirty="0" smtClean="0">
                <a:solidFill>
                  <a:schemeClr val="tx2">
                    <a:lumMod val="50000"/>
                  </a:schemeClr>
                </a:solidFill>
                <a:latin typeface="Franklin Gothic Heavy" pitchFamily="34" charset="0"/>
                <a:ea typeface="Helvetica Light"/>
                <a:cs typeface="Helvetica Light"/>
                <a:sym typeface="Helvetica Light"/>
              </a:rPr>
              <a:t>BIG DATA 3</a:t>
            </a:r>
            <a:r>
              <a:rPr lang="ko-KR" altLang="en-US" sz="4000" dirty="0" smtClean="0">
                <a:solidFill>
                  <a:schemeClr val="tx2">
                    <a:lumMod val="50000"/>
                  </a:schemeClr>
                </a:solidFill>
                <a:latin typeface="Franklin Gothic Heavy" pitchFamily="34" charset="0"/>
                <a:ea typeface="Helvetica Light"/>
                <a:cs typeface="Helvetica Light"/>
                <a:sym typeface="Helvetica Light"/>
              </a:rPr>
              <a:t>기</a:t>
            </a:r>
            <a:endParaRPr kumimoji="0" lang="ko-KR" altLang="en-US" sz="40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Franklin Gothic Heavy" pitchFamily="34" charset="0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이미지 2018, 01, 18, 1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8872" y="2537520"/>
            <a:ext cx="20018224" cy="1094521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AWS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- https://aws.amazon.com/ko/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AWS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- https://aws.amazon.com/ko/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4" name="그림 3" descr="이미지 2018, 01, 18, 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19192" y="2537520"/>
            <a:ext cx="14545616" cy="104411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AWS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- Device 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등록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4" name="그림 3" descr="이미지 2018, 01, 18, 1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0880" y="2465512"/>
            <a:ext cx="19251904" cy="1087320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AWS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- Device 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등록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4" name="그림 3" descr="이미지 2018, 01, 18, 19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0880" y="2537520"/>
            <a:ext cx="18905296" cy="10801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AWS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- Device 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등록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" name="그림 4" descr="이미지 2018, 01, 18, 1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0880" y="2537520"/>
            <a:ext cx="21284469" cy="1072919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AWS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- Device 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등록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" name="그림 4" descr="이미지 2018, 01, 18, 2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0880" y="2562224"/>
            <a:ext cx="19154128" cy="1075322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AWS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- Device 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등록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" name="그림 4" descr="이미지 2018, 01, 18, 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8872" y="2537520"/>
            <a:ext cx="19442160" cy="1071326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AWS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- Device 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등록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4" name="그림 3" descr="이미지 2018, 01, 18, 2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0879" y="2537520"/>
            <a:ext cx="18661478" cy="784887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AWS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- Device 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등록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4" name="그림 3" descr="이미지 2018, 01, 18, 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0880" y="2537520"/>
            <a:ext cx="18832668" cy="770485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AWS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- Device 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등록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4" name="그림 3" descr="이미지 2018, 01, 18, 2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0880" y="2457450"/>
            <a:ext cx="19502394" cy="965713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2</a:t>
            </a:fld>
            <a:endParaRPr dirty="0"/>
          </a:p>
        </p:txBody>
      </p:sp>
      <p:sp>
        <p:nvSpPr>
          <p:cNvPr id="16" name="Shape 88"/>
          <p:cNvSpPr/>
          <p:nvPr/>
        </p:nvSpPr>
        <p:spPr>
          <a:xfrm>
            <a:off x="11427810" y="2711056"/>
            <a:ext cx="6232475" cy="9633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7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1.Architecture</a:t>
            </a:r>
            <a:endParaRPr sz="7200" dirty="0"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Shape 95"/>
          <p:cNvSpPr/>
          <p:nvPr/>
        </p:nvSpPr>
        <p:spPr>
          <a:xfrm>
            <a:off x="11427810" y="8427271"/>
            <a:ext cx="6852838" cy="9633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7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4.Device </a:t>
            </a:r>
            <a:r>
              <a:rPr lang="ko-KR" altLang="en-US" sz="7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사용법</a:t>
            </a:r>
            <a:endParaRPr sz="7200" dirty="0"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Shape 92"/>
          <p:cNvSpPr/>
          <p:nvPr/>
        </p:nvSpPr>
        <p:spPr>
          <a:xfrm>
            <a:off x="11427810" y="6521866"/>
            <a:ext cx="7122143" cy="9633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7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3.WiFi </a:t>
            </a:r>
            <a:r>
              <a:rPr lang="ko-KR" altLang="en-US" sz="7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통신 소개</a:t>
            </a:r>
            <a:endParaRPr sz="7200" dirty="0"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Shape 98"/>
          <p:cNvSpPr/>
          <p:nvPr/>
        </p:nvSpPr>
        <p:spPr>
          <a:xfrm>
            <a:off x="11427810" y="4616461"/>
            <a:ext cx="6559488" cy="9633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7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2.Aws </a:t>
            </a:r>
            <a:r>
              <a:rPr lang="en-US" sz="7200" dirty="0" err="1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sz="7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7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sz="7200" dirty="0"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Shape 126"/>
          <p:cNvSpPr/>
          <p:nvPr/>
        </p:nvSpPr>
        <p:spPr>
          <a:xfrm>
            <a:off x="0" y="0"/>
            <a:ext cx="5436000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98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6A9E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TextBox 32"/>
          <p:cNvSpPr txBox="1"/>
          <p:nvPr/>
        </p:nvSpPr>
        <p:spPr>
          <a:xfrm>
            <a:off x="5757926" y="737320"/>
            <a:ext cx="4386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Contets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41" name="Shape 98"/>
          <p:cNvSpPr/>
          <p:nvPr/>
        </p:nvSpPr>
        <p:spPr>
          <a:xfrm>
            <a:off x="11427810" y="10332674"/>
            <a:ext cx="4873129" cy="9633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altLang="ko-KR" sz="7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</a:t>
            </a:r>
            <a:r>
              <a:rPr lang="ko-KR" altLang="en-US" sz="72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 환경</a:t>
            </a:r>
            <a:endParaRPr sz="7200" dirty="0"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86564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AWS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- 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인증서 발급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6" name="그림 5" descr="이미지 2018, 01, 18, 31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0880" y="2537520"/>
            <a:ext cx="11017224" cy="10729192"/>
          </a:xfrm>
          <a:prstGeom prst="rect">
            <a:avLst/>
          </a:prstGeom>
        </p:spPr>
      </p:pic>
      <p:pic>
        <p:nvPicPr>
          <p:cNvPr id="7" name="그림 6" descr="이미지 2018, 01, 18, 3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16136" y="2897560"/>
            <a:ext cx="10441160" cy="561662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AWS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- 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연결 완료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6" name="그림 5" descr="이미지 2018, 01, 18, 34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0880" y="2537520"/>
            <a:ext cx="18722080" cy="10801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AWS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- Device 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구성 및 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Test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4" name="그림 3" descr="이미지 2018, 01, 18, 3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0880" y="2537520"/>
            <a:ext cx="20947359" cy="10801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AWS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- 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생성된 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Device 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확인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4" name="그림 3" descr="이미지 2018, 01, 18, 3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0880" y="2609527"/>
            <a:ext cx="18722080" cy="106661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AWS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- Device 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연결 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URL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4" name="그림 3" descr="이미지 2018, 01, 18, 3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0880" y="2537520"/>
            <a:ext cx="18740378" cy="100811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AWS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- Device 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연결 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URL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4" name="그림 3" descr="이미지 2018, 01, 18, 3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0880" y="2609528"/>
            <a:ext cx="19515838" cy="928903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AWS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- Shadow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4" name="그림 3" descr="이미지 2018, 01, 18, 3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0880" y="2609528"/>
            <a:ext cx="18354056" cy="1072919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AWS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- Developer Page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4" name="그림 3" descr="이미지 2018, 01, 18, 4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0880" y="2537520"/>
            <a:ext cx="18722080" cy="10801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AWS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- Developer Page</a:t>
            </a:r>
            <a:endParaRPr lang="ko-KR" altLang="en-US" sz="8000" b="1" dirty="0" smtClean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4" name="그림 3" descr="이미지 2018, 01, 18, 4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0880" y="2533650"/>
            <a:ext cx="18783324" cy="1087707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AWS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- Developer Page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4" name="그림 3" descr="이미지 2018, 01, 18, 4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87495" y="2138362"/>
            <a:ext cx="19109561" cy="1127236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iot-and-p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71382" y="2105472"/>
            <a:ext cx="16773546" cy="1072919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0720" y="377280"/>
            <a:ext cx="1521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 –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 Map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Code –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Arduino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:  DHT11(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온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,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습도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)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13" name="그림 12" descr="이미지 2018, 01, 19, 24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1999" y="1806851"/>
            <a:ext cx="11521281" cy="11909149"/>
          </a:xfrm>
          <a:prstGeom prst="rect">
            <a:avLst/>
          </a:prstGeom>
        </p:spPr>
      </p:pic>
      <p:pic>
        <p:nvPicPr>
          <p:cNvPr id="15" name="그림 14" descr="이미지 2018, 01, 19, 2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720" y="1806851"/>
            <a:ext cx="11399828" cy="119091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70720" y="2074985"/>
            <a:ext cx="6011434" cy="1705707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70720" y="3933092"/>
            <a:ext cx="6011434" cy="1705707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64135" y="7406365"/>
            <a:ext cx="10765142" cy="1980000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Code –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Arduino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:  DHT11(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온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,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습도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)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14" name="그림 13" descr="이미지 2018, 01, 19, 24 (3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6850" y="1825899"/>
            <a:ext cx="11410300" cy="118901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24273" y="5384119"/>
            <a:ext cx="9598695" cy="3528000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Code –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Arduino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:  GP2Y1014AU(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미세먼지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)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17" name="그림 16" descr="이미지 2018, 01, 19, 06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0719" y="1817440"/>
            <a:ext cx="11521281" cy="11898560"/>
          </a:xfrm>
          <a:prstGeom prst="rect">
            <a:avLst/>
          </a:prstGeom>
        </p:spPr>
      </p:pic>
      <p:pic>
        <p:nvPicPr>
          <p:cNvPr id="19" name="그림 18" descr="이미지 2018, 01, 19, 0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0" y="1817440"/>
            <a:ext cx="11521281" cy="1190914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Code –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Arduino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:  GP2Y1014AU(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미세먼지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)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13" name="그림 12" descr="이미지 2018, 01, 19, 07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0720" y="1817440"/>
            <a:ext cx="11521280" cy="11898560"/>
          </a:xfrm>
          <a:prstGeom prst="rect">
            <a:avLst/>
          </a:prstGeom>
        </p:spPr>
      </p:pic>
      <p:pic>
        <p:nvPicPr>
          <p:cNvPr id="16" name="그림 15" descr="이미지 2018, 01, 19, 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0" y="1768756"/>
            <a:ext cx="11521281" cy="1194724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Code –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Arduino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:  GP2Y1014AU(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미세먼지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)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8" name="그림 7" descr="이미지 2018, 01, 19, 0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95356" y="1817440"/>
            <a:ext cx="11593288" cy="1190914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Code – Raspberry PI: Control part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15" name="그림 14" descr="이미지 2018, 01, 23, 5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59752" y="2537520"/>
            <a:ext cx="10933112" cy="108013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66864" y="2639580"/>
            <a:ext cx="7488832" cy="1308050"/>
          </a:xfrm>
          <a:prstGeom prst="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742950" marR="0" indent="-74295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AWS </a:t>
            </a:r>
            <a:r>
              <a:rPr kumimoji="0" lang="en-US" altLang="ko-KR" sz="4000" b="0" i="0" u="none" strike="noStrike" cap="none" spc="0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IoT</a:t>
            </a:r>
            <a:r>
              <a:rPr kumimoji="0" lang="en-US" altLang="ko-KR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 </a:t>
            </a:r>
            <a:r>
              <a:rPr kumimoji="0" lang="ko-KR" altLang="en-US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에서 제공하는</a:t>
            </a:r>
            <a:endParaRPr kumimoji="0" lang="en-US" altLang="ko-KR" sz="4000" b="0" i="0" u="none" strike="noStrike" cap="none" spc="0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Y중고딕" pitchFamily="18" charset="-127"/>
              <a:ea typeface="HY중고딕" pitchFamily="18" charset="-127"/>
              <a:sym typeface="PT Sans"/>
            </a:endParaRPr>
          </a:p>
          <a:p>
            <a:pPr marL="742950" marR="0" indent="-74295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   </a:t>
            </a:r>
            <a:r>
              <a:rPr kumimoji="0" lang="ko-KR" altLang="en-US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 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MQTT 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라이브러리 사용</a:t>
            </a:r>
            <a:endParaRPr kumimoji="0" lang="ko-KR" altLang="en-US" sz="4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Y중고딕" pitchFamily="18" charset="-127"/>
              <a:ea typeface="HY중고딕" pitchFamily="18" charset="-127"/>
              <a:sym typeface="PT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66864" y="7022628"/>
            <a:ext cx="7488832" cy="1923604"/>
          </a:xfrm>
          <a:prstGeom prst="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742950" marR="0" indent="-74295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2. </a:t>
            </a:r>
            <a:r>
              <a:rPr kumimoji="0" lang="en-US" altLang="ko-KR" sz="4000" b="0" i="0" u="none" strike="noStrike" cap="none" spc="0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Json</a:t>
            </a:r>
            <a:r>
              <a:rPr kumimoji="0" lang="en-US" altLang="ko-KR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 </a:t>
            </a:r>
            <a:r>
              <a:rPr kumimoji="0" lang="ko-KR" altLang="en-US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형식으로 </a:t>
            </a:r>
            <a:r>
              <a:rPr kumimoji="0" lang="en-US" altLang="ko-KR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Data </a:t>
            </a:r>
            <a:r>
              <a:rPr kumimoji="0" lang="ko-KR" altLang="en-US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받은 후</a:t>
            </a:r>
            <a:endParaRPr kumimoji="0" lang="en-US" altLang="ko-KR" sz="4000" b="0" i="0" u="none" strike="noStrike" cap="none" spc="0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Y중고딕" pitchFamily="18" charset="-127"/>
              <a:ea typeface="HY중고딕" pitchFamily="18" charset="-127"/>
              <a:sym typeface="PT Sans"/>
            </a:endParaRPr>
          </a:p>
          <a:p>
            <a:pPr marL="742950" marR="0" indent="-74295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    control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과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 value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를 비교 하여</a:t>
            </a:r>
            <a:endParaRPr lang="en-US" altLang="ko-KR" sz="4000" dirty="0" smtClean="0">
              <a:solidFill>
                <a:schemeClr val="bg2">
                  <a:lumMod val="50000"/>
                </a:schemeClr>
              </a:solidFill>
              <a:latin typeface="HY중고딕" pitchFamily="18" charset="-127"/>
              <a:ea typeface="HY중고딕" pitchFamily="18" charset="-127"/>
            </a:endParaRPr>
          </a:p>
          <a:p>
            <a:pPr marL="742950" marR="0" indent="-74295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    </a:t>
            </a:r>
            <a:r>
              <a:rPr kumimoji="0" lang="ko-KR" altLang="en-US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가습기를 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“ON / OFF”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함</a:t>
            </a:r>
            <a:endParaRPr kumimoji="0" lang="ko-KR" altLang="en-US" sz="4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Y중고딕" pitchFamily="18" charset="-127"/>
              <a:ea typeface="HY중고딕" pitchFamily="18" charset="-127"/>
              <a:sym typeface="PT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Code – Raspberry PI: Control part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95587" y="2486617"/>
            <a:ext cx="8640960" cy="3770263"/>
          </a:xfrm>
          <a:prstGeom prst="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742950" marR="0" indent="-742950" algn="just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Device</a:t>
            </a:r>
            <a:r>
              <a:rPr kumimoji="0" lang="en-US" altLang="ko-KR" sz="4000" b="0" i="0" u="none" strike="noStrike" cap="none" spc="0" normalizeH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 </a:t>
            </a:r>
            <a:r>
              <a:rPr kumimoji="0" lang="ko-KR" altLang="en-US" sz="4000" b="0" i="0" u="none" strike="noStrike" cap="none" spc="0" normalizeH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등록 시 발급되었던 </a:t>
            </a:r>
            <a:r>
              <a:rPr kumimoji="0" lang="en-US" altLang="ko-KR" sz="4000" b="0" i="0" u="none" strike="noStrike" cap="none" spc="0" normalizeH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URL</a:t>
            </a:r>
          </a:p>
          <a:p>
            <a:pPr marL="742950" marR="0" indent="-742950" algn="just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4000" baseline="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ko-KR" altLang="en-US" sz="4000" baseline="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과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인증서 파일의 경로 선언</a:t>
            </a:r>
            <a:endParaRPr lang="en-US" altLang="ko-KR" sz="4000" dirty="0" smtClean="0">
              <a:solidFill>
                <a:schemeClr val="bg2">
                  <a:lumMod val="50000"/>
                </a:schemeClr>
              </a:solidFill>
              <a:latin typeface="HY중고딕" pitchFamily="18" charset="-127"/>
              <a:ea typeface="HY중고딕" pitchFamily="18" charset="-127"/>
            </a:endParaRPr>
          </a:p>
          <a:p>
            <a:pPr marL="742950" marR="0" indent="-742950" algn="just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    Client ID</a:t>
            </a:r>
            <a:r>
              <a:rPr kumimoji="0" lang="ko-KR" altLang="en-US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는 개발자 임의대로 선언</a:t>
            </a:r>
            <a:endParaRPr kumimoji="0" lang="en-US" altLang="ko-KR" sz="4000" b="0" i="0" u="none" strike="noStrike" cap="none" spc="0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Y중고딕" pitchFamily="18" charset="-127"/>
              <a:ea typeface="HY중고딕" pitchFamily="18" charset="-127"/>
              <a:sym typeface="PT Sans"/>
            </a:endParaRPr>
          </a:p>
          <a:p>
            <a:pPr marL="742950" marR="0" indent="-742950" algn="just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    topic= 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구독함에서 받을 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topic</a:t>
            </a:r>
            <a:endParaRPr kumimoji="0" lang="ko-KR" altLang="en-US" sz="4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Y중고딕" pitchFamily="18" charset="-127"/>
              <a:ea typeface="HY중고딕" pitchFamily="18" charset="-127"/>
              <a:sym typeface="PT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95587" y="8359622"/>
            <a:ext cx="8640960" cy="1308050"/>
          </a:xfrm>
          <a:prstGeom prst="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742950" marR="0" indent="-74295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2. AWS </a:t>
            </a:r>
            <a:r>
              <a:rPr kumimoji="0" lang="en-US" altLang="ko-KR" sz="4000" b="0" i="0" u="none" strike="noStrike" cap="none" spc="0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IoT</a:t>
            </a:r>
            <a:r>
              <a:rPr kumimoji="0" lang="ko-KR" altLang="en-US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에</a:t>
            </a:r>
            <a:r>
              <a:rPr kumimoji="0" lang="en-US" altLang="ko-KR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 </a:t>
            </a:r>
            <a:r>
              <a:rPr kumimoji="0" lang="ko-KR" altLang="en-US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등록했었던 사물을</a:t>
            </a:r>
            <a:endParaRPr kumimoji="0" lang="en-US" altLang="ko-KR" sz="4000" b="0" i="0" u="none" strike="noStrike" cap="none" spc="0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Y중고딕" pitchFamily="18" charset="-127"/>
              <a:ea typeface="HY중고딕" pitchFamily="18" charset="-127"/>
              <a:sym typeface="PT Sans"/>
            </a:endParaRPr>
          </a:p>
          <a:p>
            <a:pPr marL="742950" marR="0" indent="-74295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연결</a:t>
            </a:r>
            <a:endParaRPr kumimoji="0" lang="ko-KR" altLang="en-US" sz="4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Y중고딕" pitchFamily="18" charset="-127"/>
              <a:ea typeface="HY중고딕" pitchFamily="18" charset="-127"/>
              <a:sym typeface="PT Sans"/>
            </a:endParaRPr>
          </a:p>
        </p:txBody>
      </p:sp>
      <p:pic>
        <p:nvPicPr>
          <p:cNvPr id="6" name="그림 5" descr="이미지 2018, 01, 23, 5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97542" y="2549690"/>
            <a:ext cx="10377433" cy="3753351"/>
          </a:xfrm>
          <a:prstGeom prst="rect">
            <a:avLst/>
          </a:prstGeom>
        </p:spPr>
      </p:pic>
      <p:pic>
        <p:nvPicPr>
          <p:cNvPr id="7" name="그림 6" descr="이미지 2018, 01, 23, 5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97541" y="8044433"/>
            <a:ext cx="10451443" cy="219794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Code – Raspberry PI: Control part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95587" y="3257600"/>
            <a:ext cx="8640960" cy="1923604"/>
          </a:xfrm>
          <a:prstGeom prst="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742950" marR="0" indent="-742950" algn="just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Raspberry PI 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의 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GPIO 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사용 선언</a:t>
            </a:r>
            <a:endParaRPr lang="en-US" altLang="ko-KR" sz="4000" dirty="0" smtClean="0">
              <a:solidFill>
                <a:schemeClr val="bg2">
                  <a:lumMod val="50000"/>
                </a:schemeClr>
              </a:solidFill>
              <a:latin typeface="HY중고딕" pitchFamily="18" charset="-127"/>
              <a:ea typeface="HY중고딕" pitchFamily="18" charset="-127"/>
            </a:endParaRPr>
          </a:p>
          <a:p>
            <a:pPr marL="742950" marR="0" indent="-742950" algn="just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제어할 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PIN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의 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MODE 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설정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704168" y="3257600"/>
            <a:ext cx="4248472" cy="1308050"/>
          </a:xfrm>
          <a:prstGeom prst="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742950" marR="0" indent="-74295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2. PIN</a:t>
            </a:r>
            <a:r>
              <a:rPr kumimoji="0" lang="ko-KR" altLang="en-US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Y중고딕" pitchFamily="18" charset="-127"/>
                <a:ea typeface="HY중고딕" pitchFamily="18" charset="-127"/>
                <a:sym typeface="PT Sans"/>
              </a:rPr>
              <a:t>의 제어</a:t>
            </a:r>
            <a:endParaRPr kumimoji="0" lang="en-US" altLang="ko-KR" sz="4000" b="0" i="0" u="none" strike="noStrike" cap="none" spc="0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Y중고딕" pitchFamily="18" charset="-127"/>
              <a:ea typeface="HY중고딕" pitchFamily="18" charset="-127"/>
              <a:sym typeface="PT Sans"/>
            </a:endParaRPr>
          </a:p>
          <a:p>
            <a:pPr marL="742950" marR="0" indent="-74295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ko-KR" altLang="en-US" sz="4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Y중고딕" pitchFamily="18" charset="-127"/>
              <a:ea typeface="HY중고딕" pitchFamily="18" charset="-127"/>
              <a:sym typeface="PT Sans"/>
            </a:endParaRPr>
          </a:p>
        </p:txBody>
      </p:sp>
      <p:pic>
        <p:nvPicPr>
          <p:cNvPr id="8" name="그림 7" descr="이미지 2018, 01, 23, 55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586" y="5345832"/>
            <a:ext cx="9381911" cy="6264696"/>
          </a:xfrm>
          <a:prstGeom prst="rect">
            <a:avLst/>
          </a:prstGeom>
        </p:spPr>
      </p:pic>
      <p:pic>
        <p:nvPicPr>
          <p:cNvPr id="10" name="그림 9" descr="이미지 2018, 01, 23, 55 (4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32159" y="5345832"/>
            <a:ext cx="7314673" cy="806489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Code – Raspberry PI: Sensor part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38872" y="3257600"/>
            <a:ext cx="10153128" cy="3123932"/>
          </a:xfrm>
          <a:prstGeom prst="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742950" marR="0" indent="-742950" algn="just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Raspberry PI</a:t>
            </a:r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에 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Web Server </a:t>
            </a:r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구축</a:t>
            </a:r>
            <a:endParaRPr lang="en-US" altLang="ko-KR" sz="4400" dirty="0" smtClean="0">
              <a:solidFill>
                <a:schemeClr val="bg2">
                  <a:lumMod val="50000"/>
                </a:schemeClr>
              </a:solidFill>
              <a:latin typeface="HY중고딕" pitchFamily="18" charset="-127"/>
              <a:ea typeface="HY중고딕" pitchFamily="18" charset="-127"/>
            </a:endParaRPr>
          </a:p>
          <a:p>
            <a:pPr marL="742950" marR="0" indent="-742950" algn="just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ASW </a:t>
            </a:r>
            <a:r>
              <a:rPr lang="en-US" altLang="ko-KR" sz="4400" dirty="0" err="1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IoT</a:t>
            </a:r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에 접속</a:t>
            </a:r>
            <a:endParaRPr lang="en-US" altLang="ko-KR" sz="4400" dirty="0" smtClean="0">
              <a:solidFill>
                <a:schemeClr val="bg2">
                  <a:lumMod val="50000"/>
                </a:schemeClr>
              </a:solidFill>
              <a:latin typeface="HY중고딕" pitchFamily="18" charset="-127"/>
              <a:ea typeface="HY중고딕" pitchFamily="18" charset="-127"/>
            </a:endParaRPr>
          </a:p>
          <a:p>
            <a:pPr marL="742950" marR="0" indent="-742950" algn="just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Sensor </a:t>
            </a:r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값 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Publish(</a:t>
            </a:r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발행</a:t>
            </a: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  <a:latin typeface="HY중고딕" pitchFamily="18" charset="-127"/>
                <a:ea typeface="HY중고딕" pitchFamily="18" charset="-127"/>
              </a:rPr>
              <a:t>)  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그림 개체 틀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그림 개체 틀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그림 개체 틀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그림 개체 틀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그림 개체 틀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그림 개체 틀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그림 개체 틀 8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0" name="그림 개체 틀 9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1" name="그림 개체 틀 10"/>
          <p:cNvSpPr>
            <a:spLocks noGrp="1"/>
          </p:cNvSpPr>
          <p:nvPr>
            <p:ph type="pic" sz="quarter" idx="19"/>
          </p:nvPr>
        </p:nvSpPr>
        <p:spPr/>
      </p:sp>
      <p:pic>
        <p:nvPicPr>
          <p:cNvPr id="13" name="내용 개체 틀 4" descr="이미지 2018, 01, 15, 2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052" y="2906272"/>
            <a:ext cx="13236068" cy="10792488"/>
          </a:xfrm>
          <a:prstGeom prst="rect">
            <a:avLst/>
          </a:prstGeom>
        </p:spPr>
      </p:pic>
      <p:pic>
        <p:nvPicPr>
          <p:cNvPr id="14" name="내용 개체 틀 3" descr="이미지 2018, 01, 16, 09 (6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2500" y="953344"/>
            <a:ext cx="9934370" cy="124199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0720" y="377280"/>
            <a:ext cx="11809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WiFi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  D1 Board(ESP8266)</a:t>
            </a:r>
          </a:p>
          <a:p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Arduino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 Uno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Wemos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 ICT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29890_19799_324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91200" y="2033464"/>
            <a:ext cx="14367603" cy="113336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0720" y="377280"/>
            <a:ext cx="1521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 – Home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그림 개체 틀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그림 개체 틀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그림 개체 틀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그림 개체 틀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그림 개체 틀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그림 개체 틀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그림 개체 틀 8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0" name="그림 개체 틀 9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1" name="그림 개체 틀 10"/>
          <p:cNvSpPr>
            <a:spLocks noGrp="1"/>
          </p:cNvSpPr>
          <p:nvPr>
            <p:ph type="pic" sz="quarter" idx="19"/>
          </p:nvPr>
        </p:nvSpPr>
        <p:spPr/>
      </p:sp>
      <p:pic>
        <p:nvPicPr>
          <p:cNvPr id="12" name="그림 11" descr="DHT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118" y="2753544"/>
            <a:ext cx="11310794" cy="74664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Device – DHT11(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온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,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습도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) / GP2Y1014AU(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미세먼지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)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15" name="내용 개체 틀 3" descr="이미지 2018, 01, 18, 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56096" y="3378926"/>
            <a:ext cx="10818654" cy="7081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그림 개체 틀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그림 개체 틀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그림 개체 틀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그림 개체 틀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그림 개체 틀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그림 개체 틀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그림 개체 틀 8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0" name="그림 개체 틀 9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1" name="그림 개체 틀 10"/>
          <p:cNvSpPr>
            <a:spLocks noGrp="1"/>
          </p:cNvSpPr>
          <p:nvPr>
            <p:ph type="pic" sz="quarter" idx="19"/>
          </p:nvPr>
        </p:nvSpPr>
        <p:spPr/>
      </p:sp>
      <p:pic>
        <p:nvPicPr>
          <p:cNvPr id="13" name="내용 개체 틀 5" descr="이미지 2018, 01, 18, 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4273" y="2177480"/>
            <a:ext cx="19854831" cy="1066941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Device – GP2Y1014AU(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미세먼지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)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그림 개체 틀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0" name="그림 개체 틀 9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1" name="그림 개체 틀 10"/>
          <p:cNvSpPr>
            <a:spLocks noGrp="1"/>
          </p:cNvSpPr>
          <p:nvPr>
            <p:ph type="pic" sz="quarter" idx="19"/>
          </p:nvPr>
        </p:nvSpPr>
        <p:spPr/>
      </p:sp>
      <p:pic>
        <p:nvPicPr>
          <p:cNvPr id="13" name="그림 12" descr="이미지 2018, 01, 16, 11 (10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73178" y="5498171"/>
            <a:ext cx="7435846" cy="2770752"/>
          </a:xfrm>
          <a:prstGeom prst="rect">
            <a:avLst/>
          </a:prstGeom>
        </p:spPr>
      </p:pic>
      <p:pic>
        <p:nvPicPr>
          <p:cNvPr id="14" name="그림 13" descr="이미지 2018, 01, 16, 11 (7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3083184" y="2887322"/>
            <a:ext cx="4314246" cy="6457331"/>
          </a:xfrm>
          <a:prstGeom prst="rect">
            <a:avLst/>
          </a:prstGeom>
        </p:spPr>
      </p:pic>
      <p:grpSp>
        <p:nvGrpSpPr>
          <p:cNvPr id="2" name="그룹 31"/>
          <p:cNvGrpSpPr/>
          <p:nvPr/>
        </p:nvGrpSpPr>
        <p:grpSpPr>
          <a:xfrm>
            <a:off x="6692244" y="3035280"/>
            <a:ext cx="7454290" cy="3694336"/>
            <a:chOff x="2555776" y="836712"/>
            <a:chExt cx="3096344" cy="1728192"/>
          </a:xfrm>
        </p:grpSpPr>
        <p:cxnSp>
          <p:nvCxnSpPr>
            <p:cNvPr id="25" name="직선 연결선 24"/>
            <p:cNvCxnSpPr/>
            <p:nvPr/>
          </p:nvCxnSpPr>
          <p:spPr>
            <a:xfrm flipH="1">
              <a:off x="3995936" y="2564904"/>
              <a:ext cx="1656184" cy="0"/>
            </a:xfrm>
            <a:prstGeom prst="line">
              <a:avLst/>
            </a:prstGeom>
            <a:ln w="1016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2555776" y="836712"/>
              <a:ext cx="0" cy="504056"/>
            </a:xfrm>
            <a:prstGeom prst="line">
              <a:avLst/>
            </a:prstGeom>
            <a:ln w="1016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2555776" y="836712"/>
              <a:ext cx="1440160" cy="0"/>
            </a:xfrm>
            <a:prstGeom prst="line">
              <a:avLst/>
            </a:prstGeom>
            <a:ln w="1016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3995936" y="836712"/>
              <a:ext cx="0" cy="1728000"/>
            </a:xfrm>
            <a:prstGeom prst="line">
              <a:avLst/>
            </a:prstGeom>
            <a:ln w="1016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30"/>
          <p:cNvGrpSpPr/>
          <p:nvPr/>
        </p:nvGrpSpPr>
        <p:grpSpPr>
          <a:xfrm>
            <a:off x="3745199" y="6267824"/>
            <a:ext cx="10401335" cy="3540405"/>
            <a:chOff x="1331640" y="2348880"/>
            <a:chExt cx="4320480" cy="1656184"/>
          </a:xfrm>
        </p:grpSpPr>
        <p:cxnSp>
          <p:nvCxnSpPr>
            <p:cNvPr id="21" name="직선 연결선 6"/>
            <p:cNvCxnSpPr/>
            <p:nvPr/>
          </p:nvCxnSpPr>
          <p:spPr>
            <a:xfrm>
              <a:off x="1331640" y="4005064"/>
              <a:ext cx="3960000" cy="0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5292080" y="2348880"/>
              <a:ext cx="360040" cy="0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5292080" y="2348880"/>
              <a:ext cx="0" cy="1656000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331640" y="3212976"/>
              <a:ext cx="0" cy="792088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2"/>
          <p:cNvGrpSpPr/>
          <p:nvPr/>
        </p:nvGrpSpPr>
        <p:grpSpPr>
          <a:xfrm>
            <a:off x="4265265" y="7191408"/>
            <a:ext cx="9881268" cy="2155029"/>
            <a:chOff x="1547664" y="2780928"/>
            <a:chExt cx="4104456" cy="1008112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5652120" y="2780928"/>
              <a:ext cx="0" cy="1008000"/>
            </a:xfrm>
            <a:prstGeom prst="line">
              <a:avLst/>
            </a:prstGeom>
            <a:ln w="101600"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547664" y="3789040"/>
              <a:ext cx="4104000" cy="0"/>
            </a:xfrm>
            <a:prstGeom prst="line">
              <a:avLst/>
            </a:prstGeom>
            <a:ln w="101600"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547664" y="3212976"/>
              <a:ext cx="0" cy="576064"/>
            </a:xfrm>
            <a:prstGeom prst="line">
              <a:avLst/>
            </a:prstGeom>
            <a:ln w="101600"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2987824" y="83671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온</a:t>
            </a:r>
            <a:r>
              <a:rPr lang="en-US" altLang="ko-KR" dirty="0" smtClean="0"/>
              <a:t>/</a:t>
            </a:r>
            <a:r>
              <a:rPr lang="ko-KR" altLang="en-US" dirty="0" smtClean="0"/>
              <a:t>습도 </a:t>
            </a:r>
            <a:r>
              <a:rPr lang="en-US" altLang="ko-KR" dirty="0" smtClean="0"/>
              <a:t>Sensor(DHT11) </a:t>
            </a:r>
            <a:r>
              <a:rPr lang="ko-KR" altLang="en-US" dirty="0" smtClean="0"/>
              <a:t>회로도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Circuit Diagram – DHT11(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온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,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습도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) 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9" name="TextBox 28"/>
          <p:cNvSpPr txBox="1"/>
          <p:nvPr/>
        </p:nvSpPr>
        <p:spPr>
          <a:xfrm>
            <a:off x="2987824" y="83671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온</a:t>
            </a:r>
            <a:r>
              <a:rPr lang="en-US" altLang="ko-KR" dirty="0" smtClean="0"/>
              <a:t>/</a:t>
            </a:r>
            <a:r>
              <a:rPr lang="ko-KR" altLang="en-US" dirty="0" smtClean="0"/>
              <a:t>습도 </a:t>
            </a:r>
            <a:r>
              <a:rPr lang="en-US" altLang="ko-KR" dirty="0" smtClean="0"/>
              <a:t>Sensor(DHT11) </a:t>
            </a:r>
            <a:r>
              <a:rPr lang="ko-KR" altLang="en-US" dirty="0" smtClean="0"/>
              <a:t>회로도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Circuit Diagram – GP2Y1014AU(</a:t>
            </a:r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미세먼지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)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32" name="그림 31" descr="이미지 2018, 01, 16, 11 (7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2540062" y="4401537"/>
            <a:ext cx="4121037" cy="5817804"/>
          </a:xfrm>
          <a:prstGeom prst="rect">
            <a:avLst/>
          </a:prstGeom>
        </p:spPr>
      </p:pic>
      <p:pic>
        <p:nvPicPr>
          <p:cNvPr id="33" name="그림 32" descr="이미지 2018, 01, 16, 11 (8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7532179" y="4662809"/>
            <a:ext cx="5914436" cy="4431542"/>
          </a:xfrm>
          <a:prstGeom prst="rect">
            <a:avLst/>
          </a:prstGeom>
        </p:spPr>
      </p:pic>
      <p:pic>
        <p:nvPicPr>
          <p:cNvPr id="34" name="그림 33" descr="이미지 2018, 01, 16, 11 (9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9846" y="2924944"/>
            <a:ext cx="6526936" cy="6476722"/>
          </a:xfrm>
          <a:prstGeom prst="rect">
            <a:avLst/>
          </a:prstGeom>
        </p:spPr>
      </p:pic>
      <p:grpSp>
        <p:nvGrpSpPr>
          <p:cNvPr id="2" name="그룹 55"/>
          <p:cNvGrpSpPr/>
          <p:nvPr/>
        </p:nvGrpSpPr>
        <p:grpSpPr>
          <a:xfrm>
            <a:off x="3279313" y="9235597"/>
            <a:ext cx="6615383" cy="2158907"/>
            <a:chOff x="971600" y="4077072"/>
            <a:chExt cx="2700400" cy="936104"/>
          </a:xfrm>
        </p:grpSpPr>
        <p:cxnSp>
          <p:nvCxnSpPr>
            <p:cNvPr id="84" name="직선 연결선 83"/>
            <p:cNvCxnSpPr/>
            <p:nvPr/>
          </p:nvCxnSpPr>
          <p:spPr>
            <a:xfrm>
              <a:off x="3672000" y="4149080"/>
              <a:ext cx="0" cy="864096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 flipH="1">
              <a:off x="971600" y="5013176"/>
              <a:ext cx="2700000" cy="0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971600" y="4077072"/>
              <a:ext cx="0" cy="936104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54"/>
          <p:cNvGrpSpPr/>
          <p:nvPr/>
        </p:nvGrpSpPr>
        <p:grpSpPr>
          <a:xfrm>
            <a:off x="3632120" y="9235597"/>
            <a:ext cx="6526936" cy="1660698"/>
            <a:chOff x="1115616" y="4077072"/>
            <a:chExt cx="2664296" cy="720080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1115616" y="4077072"/>
              <a:ext cx="0" cy="720080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1115616" y="4797152"/>
              <a:ext cx="2664000" cy="0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3779912" y="4149080"/>
              <a:ext cx="0" cy="648072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7"/>
          <p:cNvGrpSpPr/>
          <p:nvPr/>
        </p:nvGrpSpPr>
        <p:grpSpPr>
          <a:xfrm>
            <a:off x="5748965" y="3589223"/>
            <a:ext cx="4057285" cy="4649955"/>
            <a:chOff x="1979712" y="1628800"/>
            <a:chExt cx="1656184" cy="2016224"/>
          </a:xfrm>
        </p:grpSpPr>
        <p:cxnSp>
          <p:nvCxnSpPr>
            <p:cNvPr id="77" name="직선 연결선 76"/>
            <p:cNvCxnSpPr/>
            <p:nvPr/>
          </p:nvCxnSpPr>
          <p:spPr>
            <a:xfrm flipH="1">
              <a:off x="3131840" y="3645024"/>
              <a:ext cx="504056" cy="0"/>
            </a:xfrm>
            <a:prstGeom prst="line">
              <a:avLst/>
            </a:prstGeom>
            <a:ln w="1016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 flipV="1">
              <a:off x="3131840" y="1628800"/>
              <a:ext cx="0" cy="2016000"/>
            </a:xfrm>
            <a:prstGeom prst="line">
              <a:avLst/>
            </a:prstGeom>
            <a:ln w="1016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 flipV="1">
              <a:off x="1979712" y="1628800"/>
              <a:ext cx="0" cy="720080"/>
            </a:xfrm>
            <a:prstGeom prst="line">
              <a:avLst/>
            </a:prstGeom>
            <a:ln w="1016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979712" y="1628800"/>
              <a:ext cx="1152128" cy="0"/>
            </a:xfrm>
            <a:prstGeom prst="line">
              <a:avLst/>
            </a:prstGeom>
            <a:ln w="1016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3"/>
          <p:cNvGrpSpPr/>
          <p:nvPr/>
        </p:nvGrpSpPr>
        <p:grpSpPr>
          <a:xfrm>
            <a:off x="5396157" y="3423153"/>
            <a:ext cx="4783438" cy="3985749"/>
            <a:chOff x="1835696" y="1556792"/>
            <a:chExt cx="1952600" cy="1728224"/>
          </a:xfrm>
        </p:grpSpPr>
        <p:cxnSp>
          <p:nvCxnSpPr>
            <p:cNvPr id="73" name="직선 연결선 72"/>
            <p:cNvCxnSpPr/>
            <p:nvPr/>
          </p:nvCxnSpPr>
          <p:spPr>
            <a:xfrm flipH="1">
              <a:off x="3284240" y="3284984"/>
              <a:ext cx="504056" cy="0"/>
            </a:xfrm>
            <a:prstGeom prst="line">
              <a:avLst/>
            </a:prstGeom>
            <a:ln w="1016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 flipV="1">
              <a:off x="3284240" y="1557016"/>
              <a:ext cx="0" cy="1728000"/>
            </a:xfrm>
            <a:prstGeom prst="line">
              <a:avLst/>
            </a:prstGeom>
            <a:ln w="1016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 flipV="1">
              <a:off x="1835696" y="1556792"/>
              <a:ext cx="0" cy="828000"/>
            </a:xfrm>
            <a:prstGeom prst="line">
              <a:avLst/>
            </a:prstGeom>
            <a:ln w="1016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1835696" y="1556792"/>
              <a:ext cx="1440000" cy="0"/>
            </a:xfrm>
            <a:prstGeom prst="line">
              <a:avLst/>
            </a:prstGeom>
            <a:ln w="1016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8"/>
          <p:cNvGrpSpPr/>
          <p:nvPr/>
        </p:nvGrpSpPr>
        <p:grpSpPr>
          <a:xfrm>
            <a:off x="4161331" y="4897339"/>
            <a:ext cx="5467906" cy="498154"/>
            <a:chOff x="1331640" y="2196000"/>
            <a:chExt cx="2232000" cy="216000"/>
          </a:xfrm>
        </p:grpSpPr>
        <p:cxnSp>
          <p:nvCxnSpPr>
            <p:cNvPr id="71" name="직선 연결선 70"/>
            <p:cNvCxnSpPr/>
            <p:nvPr/>
          </p:nvCxnSpPr>
          <p:spPr>
            <a:xfrm flipH="1">
              <a:off x="1331640" y="2196000"/>
              <a:ext cx="2232000" cy="0"/>
            </a:xfrm>
            <a:prstGeom prst="line">
              <a:avLst/>
            </a:prstGeom>
            <a:ln w="101600">
              <a:solidFill>
                <a:srgbClr val="E521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 flipV="1">
              <a:off x="1331640" y="2196000"/>
              <a:ext cx="0" cy="216000"/>
            </a:xfrm>
            <a:prstGeom prst="line">
              <a:avLst/>
            </a:prstGeom>
            <a:ln w="101600">
              <a:solidFill>
                <a:srgbClr val="E521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69"/>
          <p:cNvGrpSpPr/>
          <p:nvPr/>
        </p:nvGrpSpPr>
        <p:grpSpPr>
          <a:xfrm>
            <a:off x="4514139" y="4648262"/>
            <a:ext cx="5115138" cy="830257"/>
            <a:chOff x="1475656" y="2088000"/>
            <a:chExt cx="2088000" cy="360000"/>
          </a:xfrm>
        </p:grpSpPr>
        <p:cxnSp>
          <p:nvCxnSpPr>
            <p:cNvPr id="69" name="직선 연결선 68"/>
            <p:cNvCxnSpPr/>
            <p:nvPr/>
          </p:nvCxnSpPr>
          <p:spPr>
            <a:xfrm flipH="1">
              <a:off x="1475656" y="2088000"/>
              <a:ext cx="2088000" cy="0"/>
            </a:xfrm>
            <a:prstGeom prst="line">
              <a:avLst/>
            </a:prstGeom>
            <a:ln w="1016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 flipV="1">
              <a:off x="1475656" y="2088000"/>
              <a:ext cx="0" cy="36000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70"/>
          <p:cNvGrpSpPr/>
          <p:nvPr/>
        </p:nvGrpSpPr>
        <p:grpSpPr>
          <a:xfrm>
            <a:off x="5043350" y="4482210"/>
            <a:ext cx="4586496" cy="996308"/>
            <a:chOff x="1691680" y="2016000"/>
            <a:chExt cx="1872208" cy="432000"/>
          </a:xfrm>
        </p:grpSpPr>
        <p:cxnSp>
          <p:nvCxnSpPr>
            <p:cNvPr id="67" name="직선 연결선 66"/>
            <p:cNvCxnSpPr/>
            <p:nvPr/>
          </p:nvCxnSpPr>
          <p:spPr>
            <a:xfrm flipH="1">
              <a:off x="1691680" y="2016000"/>
              <a:ext cx="1872208" cy="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 flipV="1">
              <a:off x="1691680" y="2016000"/>
              <a:ext cx="0" cy="432000"/>
            </a:xfrm>
            <a:prstGeom prst="line">
              <a:avLst/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86"/>
          <p:cNvGrpSpPr/>
          <p:nvPr/>
        </p:nvGrpSpPr>
        <p:grpSpPr>
          <a:xfrm>
            <a:off x="14569149" y="4917782"/>
            <a:ext cx="5115707" cy="4483884"/>
            <a:chOff x="14569149" y="4917782"/>
            <a:chExt cx="5115707" cy="4483884"/>
          </a:xfrm>
        </p:grpSpPr>
        <p:sp>
          <p:nvSpPr>
            <p:cNvPr id="42" name="직사각형 41"/>
            <p:cNvSpPr/>
            <p:nvPr/>
          </p:nvSpPr>
          <p:spPr>
            <a:xfrm>
              <a:off x="14569149" y="6246340"/>
              <a:ext cx="2240078" cy="3155326"/>
            </a:xfrm>
            <a:prstGeom prst="rect">
              <a:avLst/>
            </a:prstGeom>
            <a:solidFill>
              <a:srgbClr val="FFFFFF"/>
            </a:soli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10"/>
            <p:cNvGrpSpPr/>
            <p:nvPr/>
          </p:nvGrpSpPr>
          <p:grpSpPr>
            <a:xfrm>
              <a:off x="14569149" y="4917782"/>
              <a:ext cx="5115707" cy="1660698"/>
              <a:chOff x="5580112" y="2204864"/>
              <a:chExt cx="2088232" cy="720080"/>
            </a:xfrm>
          </p:grpSpPr>
          <p:cxnSp>
            <p:nvCxnSpPr>
              <p:cNvPr id="64" name="직선 연결선 63"/>
              <p:cNvCxnSpPr/>
              <p:nvPr/>
            </p:nvCxnSpPr>
            <p:spPr>
              <a:xfrm flipH="1">
                <a:off x="5724128" y="2204864"/>
                <a:ext cx="1944216" cy="0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5724128" y="2204864"/>
                <a:ext cx="0" cy="720080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5580112" y="2924944"/>
                <a:ext cx="144016" cy="0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09"/>
            <p:cNvGrpSpPr/>
            <p:nvPr/>
          </p:nvGrpSpPr>
          <p:grpSpPr>
            <a:xfrm>
              <a:off x="14569149" y="5083851"/>
              <a:ext cx="5115707" cy="1930642"/>
              <a:chOff x="5580112" y="2276872"/>
              <a:chExt cx="2088232" cy="837128"/>
            </a:xfrm>
          </p:grpSpPr>
          <p:cxnSp>
            <p:nvCxnSpPr>
              <p:cNvPr id="61" name="직선 연결선 60"/>
              <p:cNvCxnSpPr/>
              <p:nvPr/>
            </p:nvCxnSpPr>
            <p:spPr>
              <a:xfrm flipH="1">
                <a:off x="5868144" y="2276872"/>
                <a:ext cx="1800200" cy="0"/>
              </a:xfrm>
              <a:prstGeom prst="line">
                <a:avLst/>
              </a:prstGeom>
              <a:ln w="1016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5876528" y="2276872"/>
                <a:ext cx="0" cy="828000"/>
              </a:xfrm>
              <a:prstGeom prst="line">
                <a:avLst/>
              </a:prstGeom>
              <a:ln w="1016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5580112" y="3114000"/>
                <a:ext cx="288000" cy="0"/>
              </a:xfrm>
              <a:prstGeom prst="line">
                <a:avLst/>
              </a:prstGeom>
              <a:ln w="1016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08"/>
            <p:cNvGrpSpPr/>
            <p:nvPr/>
          </p:nvGrpSpPr>
          <p:grpSpPr>
            <a:xfrm>
              <a:off x="14569149" y="5249921"/>
              <a:ext cx="5115707" cy="2179701"/>
              <a:chOff x="5580112" y="2348880"/>
              <a:chExt cx="2088232" cy="945120"/>
            </a:xfrm>
          </p:grpSpPr>
          <p:cxnSp>
            <p:nvCxnSpPr>
              <p:cNvPr id="58" name="직선 연결선 57"/>
              <p:cNvCxnSpPr/>
              <p:nvPr/>
            </p:nvCxnSpPr>
            <p:spPr>
              <a:xfrm flipH="1">
                <a:off x="6084168" y="2348880"/>
                <a:ext cx="1584176" cy="0"/>
              </a:xfrm>
              <a:prstGeom prst="line">
                <a:avLst/>
              </a:prstGeom>
              <a:ln w="1016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>
                <a:off x="6084168" y="2348880"/>
                <a:ext cx="0" cy="936000"/>
              </a:xfrm>
              <a:prstGeom prst="line">
                <a:avLst/>
              </a:prstGeom>
              <a:ln w="1016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5580112" y="3294000"/>
                <a:ext cx="504000" cy="0"/>
              </a:xfrm>
              <a:prstGeom prst="line">
                <a:avLst/>
              </a:prstGeom>
              <a:ln w="1016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07"/>
            <p:cNvGrpSpPr/>
            <p:nvPr/>
          </p:nvGrpSpPr>
          <p:grpSpPr>
            <a:xfrm>
              <a:off x="14569149" y="5415991"/>
              <a:ext cx="5115707" cy="2407745"/>
              <a:chOff x="5580112" y="2420888"/>
              <a:chExt cx="2088232" cy="1044000"/>
            </a:xfrm>
          </p:grpSpPr>
          <p:cxnSp>
            <p:nvCxnSpPr>
              <p:cNvPr id="55" name="직선 연결선 54"/>
              <p:cNvCxnSpPr/>
              <p:nvPr/>
            </p:nvCxnSpPr>
            <p:spPr>
              <a:xfrm flipH="1">
                <a:off x="6372200" y="2420888"/>
                <a:ext cx="1296144" cy="0"/>
              </a:xfrm>
              <a:prstGeom prst="line">
                <a:avLst/>
              </a:prstGeom>
              <a:ln w="1016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6372200" y="2420888"/>
                <a:ext cx="0" cy="1044000"/>
              </a:xfrm>
              <a:prstGeom prst="line">
                <a:avLst/>
              </a:prstGeom>
              <a:ln w="1016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5580112" y="3456000"/>
                <a:ext cx="792000" cy="0"/>
              </a:xfrm>
              <a:prstGeom prst="line">
                <a:avLst/>
              </a:prstGeom>
              <a:ln w="1016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05"/>
            <p:cNvGrpSpPr/>
            <p:nvPr/>
          </p:nvGrpSpPr>
          <p:grpSpPr>
            <a:xfrm>
              <a:off x="14569149" y="5748131"/>
              <a:ext cx="5115707" cy="2822873"/>
              <a:chOff x="5580112" y="2564904"/>
              <a:chExt cx="2088232" cy="1224000"/>
            </a:xfrm>
          </p:grpSpPr>
          <p:cxnSp>
            <p:nvCxnSpPr>
              <p:cNvPr id="52" name="직선 연결선 51"/>
              <p:cNvCxnSpPr/>
              <p:nvPr/>
            </p:nvCxnSpPr>
            <p:spPr>
              <a:xfrm flipH="1">
                <a:off x="6876256" y="2564904"/>
                <a:ext cx="792088" cy="0"/>
              </a:xfrm>
              <a:prstGeom prst="line">
                <a:avLst/>
              </a:prstGeom>
              <a:ln w="1016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6876256" y="2564904"/>
                <a:ext cx="0" cy="1224000"/>
              </a:xfrm>
              <a:prstGeom prst="line">
                <a:avLst/>
              </a:prstGeom>
              <a:ln w="1016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5580112" y="3780000"/>
                <a:ext cx="1296000" cy="0"/>
              </a:xfrm>
              <a:prstGeom prst="line">
                <a:avLst/>
              </a:prstGeom>
              <a:ln w="1016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06"/>
            <p:cNvGrpSpPr/>
            <p:nvPr/>
          </p:nvGrpSpPr>
          <p:grpSpPr>
            <a:xfrm>
              <a:off x="14569149" y="5582061"/>
              <a:ext cx="5115707" cy="2657117"/>
              <a:chOff x="5580112" y="2492896"/>
              <a:chExt cx="2088232" cy="1152128"/>
            </a:xfrm>
          </p:grpSpPr>
          <p:cxnSp>
            <p:nvCxnSpPr>
              <p:cNvPr id="49" name="직선 연결선 48"/>
              <p:cNvCxnSpPr/>
              <p:nvPr/>
            </p:nvCxnSpPr>
            <p:spPr>
              <a:xfrm flipH="1">
                <a:off x="6660232" y="2492896"/>
                <a:ext cx="1008112" cy="0"/>
              </a:xfrm>
              <a:prstGeom prst="line">
                <a:avLst/>
              </a:prstGeom>
              <a:ln w="1016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6660232" y="2492896"/>
                <a:ext cx="0" cy="1152000"/>
              </a:xfrm>
              <a:prstGeom prst="line">
                <a:avLst/>
              </a:prstGeom>
              <a:ln w="1016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5580112" y="3645024"/>
                <a:ext cx="1080000" cy="0"/>
              </a:xfrm>
              <a:prstGeom prst="line">
                <a:avLst/>
              </a:prstGeom>
              <a:ln w="1016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1"/>
          </p:nvPr>
        </p:nvSpPr>
        <p:spPr>
          <a:ln w="101600">
            <a:solidFill>
              <a:schemeClr val="tx1"/>
            </a:solidFill>
          </a:ln>
        </p:spPr>
      </p:sp>
      <p:sp>
        <p:nvSpPr>
          <p:cNvPr id="4" name="그림 개체 틀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그림 개체 틀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그림 개체 틀 5"/>
          <p:cNvSpPr>
            <a:spLocks noGrp="1"/>
          </p:cNvSpPr>
          <p:nvPr>
            <p:ph type="pic" sz="quarter" idx="14"/>
          </p:nvPr>
        </p:nvSpPr>
        <p:spPr/>
      </p:sp>
      <p:grpSp>
        <p:nvGrpSpPr>
          <p:cNvPr id="2" name="그룹 105"/>
          <p:cNvGrpSpPr/>
          <p:nvPr/>
        </p:nvGrpSpPr>
        <p:grpSpPr>
          <a:xfrm>
            <a:off x="2717958" y="4322325"/>
            <a:ext cx="5020362" cy="1144582"/>
            <a:chOff x="2717958" y="4322325"/>
            <a:chExt cx="5020362" cy="1144582"/>
          </a:xfrm>
        </p:grpSpPr>
        <p:grpSp>
          <p:nvGrpSpPr>
            <p:cNvPr id="7" name="그룹 22"/>
            <p:cNvGrpSpPr/>
            <p:nvPr/>
          </p:nvGrpSpPr>
          <p:grpSpPr>
            <a:xfrm>
              <a:off x="5586873" y="4322325"/>
              <a:ext cx="2151447" cy="1144582"/>
              <a:chOff x="1835696" y="1656000"/>
              <a:chExt cx="864000" cy="684000"/>
            </a:xfrm>
          </p:grpSpPr>
          <p:cxnSp>
            <p:nvCxnSpPr>
              <p:cNvPr id="96" name="직선 연결선 13"/>
              <p:cNvCxnSpPr/>
              <p:nvPr/>
            </p:nvCxnSpPr>
            <p:spPr>
              <a:xfrm flipV="1">
                <a:off x="1844080" y="1656000"/>
                <a:ext cx="0" cy="684000"/>
              </a:xfrm>
              <a:prstGeom prst="line">
                <a:avLst/>
              </a:prstGeom>
              <a:ln w="101600"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/>
              <p:cNvCxnSpPr/>
              <p:nvPr/>
            </p:nvCxnSpPr>
            <p:spPr>
              <a:xfrm>
                <a:off x="1835696" y="1656000"/>
                <a:ext cx="864000" cy="0"/>
              </a:xfrm>
              <a:prstGeom prst="line">
                <a:avLst/>
              </a:prstGeom>
              <a:ln w="101600">
                <a:solidFill>
                  <a:schemeClr val="tx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직선 연결선 28"/>
            <p:cNvCxnSpPr/>
            <p:nvPr/>
          </p:nvCxnSpPr>
          <p:spPr>
            <a:xfrm flipV="1">
              <a:off x="2738835" y="4322325"/>
              <a:ext cx="0" cy="1144582"/>
            </a:xfrm>
            <a:prstGeom prst="line">
              <a:avLst/>
            </a:prstGeom>
            <a:ln w="101600"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2717958" y="4322325"/>
              <a:ext cx="2958240" cy="0"/>
            </a:xfrm>
            <a:prstGeom prst="line">
              <a:avLst/>
            </a:prstGeom>
            <a:ln w="101600"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그림 57" descr="이미지 2018, 01, 17, 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45858" y="2348880"/>
            <a:ext cx="16739430" cy="5273581"/>
          </a:xfrm>
          <a:prstGeom prst="rect">
            <a:avLst/>
          </a:prstGeom>
        </p:spPr>
      </p:pic>
      <p:pic>
        <p:nvPicPr>
          <p:cNvPr id="59" name="그림 58" descr="이미지 2018, 01, 17, 33 (13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3596452" y="6092057"/>
            <a:ext cx="3976356" cy="2514783"/>
          </a:xfrm>
          <a:prstGeom prst="rect">
            <a:avLst/>
          </a:prstGeom>
        </p:spPr>
      </p:pic>
      <p:pic>
        <p:nvPicPr>
          <p:cNvPr id="60" name="그림 59" descr="이미지 2018, 01, 17, 33 (13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732022" y="6092057"/>
            <a:ext cx="3976356" cy="2514783"/>
          </a:xfrm>
          <a:prstGeom prst="rect">
            <a:avLst/>
          </a:prstGeom>
        </p:spPr>
      </p:pic>
      <p:cxnSp>
        <p:nvCxnSpPr>
          <p:cNvPr id="100" name="직선 연결선 7"/>
          <p:cNvCxnSpPr/>
          <p:nvPr/>
        </p:nvCxnSpPr>
        <p:spPr>
          <a:xfrm flipH="1">
            <a:off x="5228259" y="2830863"/>
            <a:ext cx="7171491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9"/>
          <p:cNvCxnSpPr/>
          <p:nvPr/>
        </p:nvCxnSpPr>
        <p:spPr>
          <a:xfrm flipV="1">
            <a:off x="5228259" y="2830863"/>
            <a:ext cx="0" cy="271085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21"/>
          <p:cNvGrpSpPr/>
          <p:nvPr/>
        </p:nvGrpSpPr>
        <p:grpSpPr>
          <a:xfrm>
            <a:off x="5987241" y="4156314"/>
            <a:ext cx="1841679" cy="1385747"/>
            <a:chOff x="1996480" y="1556792"/>
            <a:chExt cx="739600" cy="828120"/>
          </a:xfrm>
        </p:grpSpPr>
        <p:cxnSp>
          <p:nvCxnSpPr>
            <p:cNvPr id="98" name="직선 연결선 14"/>
            <p:cNvCxnSpPr/>
            <p:nvPr/>
          </p:nvCxnSpPr>
          <p:spPr>
            <a:xfrm flipV="1">
              <a:off x="1996480" y="1556912"/>
              <a:ext cx="0" cy="828000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2016000" y="1556792"/>
              <a:ext cx="720080" cy="0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직선 연결선 25"/>
          <p:cNvCxnSpPr/>
          <p:nvPr/>
        </p:nvCxnSpPr>
        <p:spPr>
          <a:xfrm flipV="1">
            <a:off x="3118326" y="4156515"/>
            <a:ext cx="0" cy="1385546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3076572" y="4156314"/>
            <a:ext cx="3495783" cy="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10"/>
          <p:cNvCxnSpPr/>
          <p:nvPr/>
        </p:nvCxnSpPr>
        <p:spPr>
          <a:xfrm flipV="1">
            <a:off x="2359344" y="3071854"/>
            <a:ext cx="0" cy="2409913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H="1">
            <a:off x="2359344" y="3071854"/>
            <a:ext cx="1022051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7738560" y="6807218"/>
            <a:ext cx="0" cy="4096396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000730" y="8916206"/>
            <a:ext cx="0" cy="1987957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4869645" y="8916112"/>
            <a:ext cx="0" cy="1987957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000730" y="10904069"/>
            <a:ext cx="5737193" cy="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2717958" y="8976140"/>
            <a:ext cx="0" cy="3373503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2718595" y="12350018"/>
            <a:ext cx="10040087" cy="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5586873" y="8976140"/>
            <a:ext cx="0" cy="2650609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586873" y="11627044"/>
            <a:ext cx="4123607" cy="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9710938" y="10060601"/>
            <a:ext cx="0" cy="1626510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Circuit Diagram – Raspberry PI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104" name="그림 103" descr="fa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9923" y="7276473"/>
            <a:ext cx="3017910" cy="2784128"/>
          </a:xfrm>
          <a:prstGeom prst="rect">
            <a:avLst/>
          </a:prstGeom>
        </p:spPr>
      </p:pic>
      <p:pic>
        <p:nvPicPr>
          <p:cNvPr id="105" name="그림 104" descr="가습기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58682" y="8442176"/>
            <a:ext cx="1857375" cy="4286250"/>
          </a:xfrm>
          <a:prstGeom prst="rect">
            <a:avLst/>
          </a:prstGeom>
        </p:spPr>
      </p:pic>
      <p:cxnSp>
        <p:nvCxnSpPr>
          <p:cNvPr id="107" name="직선 연결선 106"/>
          <p:cNvCxnSpPr/>
          <p:nvPr/>
        </p:nvCxnSpPr>
        <p:spPr>
          <a:xfrm>
            <a:off x="10463808" y="10056026"/>
            <a:ext cx="0" cy="1584000"/>
          </a:xfrm>
          <a:prstGeom prst="line">
            <a:avLst/>
          </a:prstGeom>
          <a:ln w="10160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11615936" y="6887674"/>
            <a:ext cx="0" cy="4752000"/>
          </a:xfrm>
          <a:prstGeom prst="line">
            <a:avLst/>
          </a:prstGeom>
          <a:ln w="10160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10427944" y="11610528"/>
            <a:ext cx="1224000" cy="0"/>
          </a:xfrm>
          <a:prstGeom prst="line">
            <a:avLst/>
          </a:prstGeom>
          <a:ln w="10160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13424520" y="6930008"/>
            <a:ext cx="0" cy="3312000"/>
          </a:xfrm>
          <a:prstGeom prst="line">
            <a:avLst/>
          </a:prstGeom>
          <a:ln w="10160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sldNum" sz="quarter" idx="4294967295"/>
          </p:nvPr>
        </p:nvSpPr>
        <p:spPr>
          <a:xfrm>
            <a:off x="23036465" y="12906672"/>
            <a:ext cx="607907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45</a:t>
            </a:fld>
            <a:endParaRPr/>
          </a:p>
        </p:txBody>
      </p:sp>
      <p:pic>
        <p:nvPicPr>
          <p:cNvPr id="10" name="Picture 4" descr="thank you에 대한 이미지 검색결과">
            <a:extLst>
              <a:ext uri="{FF2B5EF4-FFF2-40B4-BE49-F238E27FC236}">
                <a16:creationId xmlns:a16="http://schemas.microsoft.com/office/drawing/2014/main" xmlns="" id="{743EB2FB-287A-4DAF-82B8-5C09556C7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833" y="2566964"/>
            <a:ext cx="19494694" cy="852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이미지 2018, 01, 18, 5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0063" y="2537520"/>
            <a:ext cx="20143057" cy="10182693"/>
          </a:xfrm>
          <a:prstGeom prst="rect">
            <a:avLst/>
          </a:prstGeom>
          <a:ln w="38100">
            <a:solidFill>
              <a:srgbClr val="26A9E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70720" y="377280"/>
            <a:ext cx="1521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 – Smart Factory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/>
          <p:cNvSpPr txBox="1"/>
          <p:nvPr/>
        </p:nvSpPr>
        <p:spPr>
          <a:xfrm>
            <a:off x="670720" y="377280"/>
            <a:ext cx="1521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 - Architecture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288323" y="3133036"/>
            <a:ext cx="2347848" cy="1617464"/>
          </a:xfrm>
          <a:prstGeom prst="round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 anchorCtr="1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000" b="0" i="0" u="none" strike="noStrike" cap="none" spc="0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Facebook</a:t>
            </a:r>
            <a:endParaRPr lang="en-US" altLang="ko-KR" sz="3000" dirty="0" smtClean="0">
              <a:solidFill>
                <a:schemeClr val="bg2">
                  <a:lumMod val="50000"/>
                </a:schemeClr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000" baseline="0" dirty="0" smtClean="0">
                <a:solidFill>
                  <a:schemeClr val="bg2">
                    <a:lumMod val="50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Messenger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000" b="0" i="0" u="none" strike="noStrike" cap="none" spc="0" normalizeH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Server</a:t>
            </a: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389360" y="3388425"/>
            <a:ext cx="2240632" cy="1106686"/>
          </a:xfrm>
          <a:prstGeom prst="round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 anchorCtr="1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000" b="0" i="0" u="none" strike="noStrike" cap="none" spc="0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Facebook</a:t>
            </a:r>
            <a:endParaRPr kumimoji="0" lang="en-US" altLang="ko-KR" sz="3000" b="0" i="0" u="none" strike="noStrike" cap="none" spc="0" normalizeH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000" baseline="0" dirty="0" smtClean="0">
                <a:solidFill>
                  <a:schemeClr val="bg2">
                    <a:lumMod val="50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Messenger</a:t>
            </a: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272758" y="3388425"/>
            <a:ext cx="2592288" cy="1106686"/>
          </a:xfrm>
          <a:prstGeom prst="round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 anchorCtr="1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000" b="0" i="0" u="none" strike="noStrike" cap="none" spc="0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Chat</a:t>
            </a:r>
            <a:r>
              <a:rPr lang="en-US" altLang="ko-KR" sz="3000" dirty="0" err="1" smtClean="0">
                <a:solidFill>
                  <a:schemeClr val="bg2">
                    <a:lumMod val="50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B</a:t>
            </a:r>
            <a:r>
              <a:rPr kumimoji="0" lang="en-US" altLang="ko-KR" sz="3000" b="0" i="0" u="none" strike="noStrike" cap="none" spc="0" normalizeH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ot</a:t>
            </a:r>
            <a:endParaRPr kumimoji="0" lang="en-US" altLang="ko-KR" sz="3000" b="0" i="0" u="none" strike="noStrike" cap="none" spc="0" normalizeH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000" baseline="0" dirty="0" smtClean="0">
                <a:solidFill>
                  <a:schemeClr val="bg2">
                    <a:lumMod val="50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Server</a:t>
            </a: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6272758" y="7290048"/>
            <a:ext cx="2592288" cy="1106686"/>
          </a:xfrm>
          <a:prstGeom prst="round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 anchorCtr="1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Web</a:t>
            </a:r>
            <a:r>
              <a:rPr kumimoji="0" lang="en-US" altLang="ko-KR" sz="3000" b="0" i="0" u="none" strike="noStrike" cap="none" spc="0" normalizeH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Site/Browser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2730508" y="3388425"/>
            <a:ext cx="2592288" cy="1106686"/>
          </a:xfrm>
          <a:prstGeom prst="round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 anchorCtr="1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AWS</a:t>
            </a:r>
            <a:endParaRPr kumimoji="0" lang="en-US" altLang="ko-KR" sz="3000" b="0" i="0" u="none" strike="noStrike" cap="none" spc="0" normalizeH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000" dirty="0" err="1" smtClean="0">
                <a:solidFill>
                  <a:schemeClr val="bg2">
                    <a:lumMod val="50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IoT</a:t>
            </a:r>
            <a:r>
              <a:rPr lang="en-US" altLang="ko-KR" sz="3000" dirty="0" smtClean="0">
                <a:solidFill>
                  <a:schemeClr val="bg2">
                    <a:lumMod val="50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 Service</a:t>
            </a: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5959383" y="3643814"/>
            <a:ext cx="2592288" cy="595908"/>
          </a:xfrm>
          <a:prstGeom prst="round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 anchorCtr="1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Raspberry PI</a:t>
            </a: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9188258" y="3643814"/>
            <a:ext cx="2088232" cy="595908"/>
          </a:xfrm>
          <a:prstGeom prst="round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 anchorCtr="1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000" b="0" i="0" u="none" strike="noStrike" cap="none" spc="0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Arduino</a:t>
            </a: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1913080" y="3388425"/>
            <a:ext cx="2088232" cy="1106686"/>
          </a:xfrm>
          <a:prstGeom prst="round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 anchorCtr="1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000" dirty="0" smtClean="0">
                <a:solidFill>
                  <a:schemeClr val="bg2">
                    <a:lumMod val="50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DHT 11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000" dirty="0" smtClean="0">
                <a:solidFill>
                  <a:schemeClr val="bg2">
                    <a:lumMod val="50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Sensor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21913080" y="5273824"/>
            <a:ext cx="2088232" cy="1106686"/>
          </a:xfrm>
          <a:prstGeom prst="round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 anchorCtr="1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Dust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000" dirty="0" smtClean="0">
                <a:solidFill>
                  <a:schemeClr val="bg2">
                    <a:lumMod val="50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Sensor</a:t>
            </a: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1164334" y="10516071"/>
            <a:ext cx="2592288" cy="595908"/>
          </a:xfrm>
          <a:prstGeom prst="round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 anchorCtr="1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Raspberry PI</a:t>
            </a: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11687944" y="8782372"/>
            <a:ext cx="2088232" cy="595908"/>
          </a:xfrm>
          <a:prstGeom prst="round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 anchorCtr="1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bg2">
                    <a:lumMod val="50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Humidifier</a:t>
            </a: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14280232" y="8782372"/>
            <a:ext cx="2088232" cy="595908"/>
          </a:xfrm>
          <a:prstGeom prst="round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 anchorCtr="1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bg2">
                    <a:lumMod val="50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Ventilator</a:t>
            </a: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12730508" y="7290048"/>
            <a:ext cx="2592288" cy="595908"/>
          </a:xfrm>
          <a:prstGeom prst="round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 anchorCtr="1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Raspberry PI</a:t>
            </a: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8087544" y="10516071"/>
            <a:ext cx="2592288" cy="595908"/>
          </a:xfrm>
          <a:prstGeom prst="round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 anchorCtr="1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Raspberry PI</a:t>
            </a: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8339572" y="11878716"/>
            <a:ext cx="2088232" cy="595908"/>
          </a:xfrm>
          <a:prstGeom prst="round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 anchorCtr="1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bg2">
                    <a:lumMod val="50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Monitor</a:t>
            </a: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1416362" y="11878716"/>
            <a:ext cx="2088232" cy="595908"/>
          </a:xfrm>
          <a:prstGeom prst="round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 anchorCtr="1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bg2">
                    <a:lumMod val="50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Monitor</a:t>
            </a: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9501633" y="3133036"/>
            <a:ext cx="2592288" cy="1617464"/>
          </a:xfrm>
          <a:prstGeom prst="round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 anchorCtr="1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Web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000" dirty="0" smtClean="0">
                <a:solidFill>
                  <a:schemeClr val="bg2">
                    <a:lumMod val="50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Application</a:t>
            </a:r>
            <a:endParaRPr kumimoji="0" lang="en-US" altLang="ko-KR" sz="3000" b="0" i="0" u="none" strike="noStrike" cap="none" spc="0" normalizeH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000" dirty="0" smtClean="0">
                <a:solidFill>
                  <a:schemeClr val="bg2">
                    <a:lumMod val="50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Server</a:t>
            </a: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6016897" y="2909400"/>
            <a:ext cx="6461166" cy="2052000"/>
          </a:xfrm>
          <a:prstGeom prst="roundRect">
            <a:avLst/>
          </a:prstGeom>
          <a:noFill/>
          <a:ln w="63500" cap="flat">
            <a:solidFill>
              <a:srgbClr val="FFC000"/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 anchorCtr="1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10427804" y="2003811"/>
            <a:ext cx="2592288" cy="900000"/>
          </a:xfrm>
          <a:prstGeom prst="roundRect">
            <a:avLst/>
          </a:prstGeom>
          <a:noFill/>
          <a:ln w="635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 anchorCtr="1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AWS </a:t>
            </a:r>
            <a:r>
              <a:rPr lang="en-US" altLang="ko-KR" sz="3000" dirty="0" smtClean="0">
                <a:solidFill>
                  <a:schemeClr val="bg2">
                    <a:lumMod val="50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Cloud</a:t>
            </a: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19176776" y="5529213"/>
            <a:ext cx="2088232" cy="595908"/>
          </a:xfrm>
          <a:prstGeom prst="roundRect">
            <a:avLst/>
          </a:prstGeom>
          <a:noFill/>
          <a:ln w="3175" cap="flat">
            <a:solidFill>
              <a:srgbClr val="26A9E0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 anchorCtr="1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000" b="0" i="0" u="none" strike="noStrike" cap="none" spc="0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Arduino</a:t>
            </a: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2629992" y="3941768"/>
            <a:ext cx="636587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직선 연결선 82"/>
          <p:cNvCxnSpPr/>
          <p:nvPr/>
        </p:nvCxnSpPr>
        <p:spPr>
          <a:xfrm>
            <a:off x="5636171" y="3941768"/>
            <a:ext cx="363141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직선 연결선 83"/>
          <p:cNvCxnSpPr/>
          <p:nvPr/>
        </p:nvCxnSpPr>
        <p:spPr>
          <a:xfrm>
            <a:off x="15648384" y="3941768"/>
            <a:ext cx="310999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5" name="직선 연결선 84"/>
          <p:cNvCxnSpPr/>
          <p:nvPr/>
        </p:nvCxnSpPr>
        <p:spPr>
          <a:xfrm>
            <a:off x="18551671" y="3941768"/>
            <a:ext cx="636587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직선 연결선 85"/>
          <p:cNvCxnSpPr/>
          <p:nvPr/>
        </p:nvCxnSpPr>
        <p:spPr>
          <a:xfrm>
            <a:off x="21276490" y="3941768"/>
            <a:ext cx="636590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7" name="직선 연결선 86"/>
          <p:cNvCxnSpPr>
            <a:stCxn id="81" idx="3"/>
            <a:endCxn id="60" idx="1"/>
          </p:cNvCxnSpPr>
          <p:nvPr/>
        </p:nvCxnSpPr>
        <p:spPr>
          <a:xfrm>
            <a:off x="21265008" y="5827167"/>
            <a:ext cx="648072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직선 연결선 87"/>
          <p:cNvCxnSpPr/>
          <p:nvPr/>
        </p:nvCxnSpPr>
        <p:spPr>
          <a:xfrm flipH="1">
            <a:off x="17232560" y="5827167"/>
            <a:ext cx="1944000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직선 연결선 88"/>
          <p:cNvCxnSpPr/>
          <p:nvPr/>
        </p:nvCxnSpPr>
        <p:spPr>
          <a:xfrm flipV="1">
            <a:off x="17232560" y="4226764"/>
            <a:ext cx="0" cy="16200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직선 연결선 89"/>
          <p:cNvCxnSpPr/>
          <p:nvPr/>
        </p:nvCxnSpPr>
        <p:spPr>
          <a:xfrm flipV="1">
            <a:off x="10823848" y="4745511"/>
            <a:ext cx="0" cy="50040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직선 연결선 90"/>
          <p:cNvCxnSpPr/>
          <p:nvPr/>
        </p:nvCxnSpPr>
        <p:spPr>
          <a:xfrm flipV="1">
            <a:off x="14026652" y="4553824"/>
            <a:ext cx="0" cy="27360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직선 연결선 91"/>
          <p:cNvCxnSpPr/>
          <p:nvPr/>
        </p:nvCxnSpPr>
        <p:spPr>
          <a:xfrm flipV="1">
            <a:off x="9383688" y="9737736"/>
            <a:ext cx="0" cy="778335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직선 연결선 92"/>
          <p:cNvCxnSpPr/>
          <p:nvPr/>
        </p:nvCxnSpPr>
        <p:spPr>
          <a:xfrm flipV="1">
            <a:off x="12460478" y="9737736"/>
            <a:ext cx="0" cy="778335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직선 연결선 93"/>
          <p:cNvCxnSpPr/>
          <p:nvPr/>
        </p:nvCxnSpPr>
        <p:spPr>
          <a:xfrm>
            <a:off x="9383688" y="9737736"/>
            <a:ext cx="3076790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직선 연결선 94"/>
          <p:cNvCxnSpPr/>
          <p:nvPr/>
        </p:nvCxnSpPr>
        <p:spPr>
          <a:xfrm flipV="1">
            <a:off x="9383688" y="11178480"/>
            <a:ext cx="0" cy="6840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직선 연결선 95"/>
          <p:cNvCxnSpPr/>
          <p:nvPr/>
        </p:nvCxnSpPr>
        <p:spPr>
          <a:xfrm flipV="1">
            <a:off x="12460478" y="11178480"/>
            <a:ext cx="0" cy="6840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직선 연결선 96"/>
          <p:cNvCxnSpPr/>
          <p:nvPr/>
        </p:nvCxnSpPr>
        <p:spPr>
          <a:xfrm flipV="1">
            <a:off x="12732060" y="8370216"/>
            <a:ext cx="0" cy="4320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8" name="직선 연결선 97"/>
          <p:cNvCxnSpPr/>
          <p:nvPr/>
        </p:nvCxnSpPr>
        <p:spPr>
          <a:xfrm flipV="1">
            <a:off x="15324348" y="8370216"/>
            <a:ext cx="0" cy="4320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9" name="직선 연결선 98"/>
          <p:cNvCxnSpPr/>
          <p:nvPr/>
        </p:nvCxnSpPr>
        <p:spPr>
          <a:xfrm>
            <a:off x="12730508" y="8370216"/>
            <a:ext cx="2592000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0" name="직선 연결선 99"/>
          <p:cNvCxnSpPr/>
          <p:nvPr/>
        </p:nvCxnSpPr>
        <p:spPr>
          <a:xfrm flipV="1">
            <a:off x="14026652" y="7866416"/>
            <a:ext cx="0" cy="5040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1" name="직선 연결선 100"/>
          <p:cNvCxnSpPr/>
          <p:nvPr/>
        </p:nvCxnSpPr>
        <p:spPr>
          <a:xfrm flipH="1">
            <a:off x="7568902" y="4741301"/>
            <a:ext cx="2606874" cy="25560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5" name="모서리가 둥근 직사각형 104"/>
          <p:cNvSpPr/>
          <p:nvPr/>
        </p:nvSpPr>
        <p:spPr>
          <a:xfrm>
            <a:off x="12478062" y="2922829"/>
            <a:ext cx="3170321" cy="2052000"/>
          </a:xfrm>
          <a:prstGeom prst="roundRect">
            <a:avLst/>
          </a:prstGeom>
          <a:noFill/>
          <a:ln w="63500" cap="flat">
            <a:solidFill>
              <a:schemeClr val="accent1">
                <a:lumMod val="60000"/>
                <a:lumOff val="40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 anchorCtr="1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 descr="아마존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22821" y="2548086"/>
            <a:ext cx="15938357" cy="855838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 descr="아마존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4776" y="2177480"/>
            <a:ext cx="7624087" cy="4093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AWS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-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 Simulation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15136" y="6457891"/>
            <a:ext cx="224664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 smtClean="0">
                <a:solidFill>
                  <a:srgbClr val="FF0000"/>
                </a:solidFill>
              </a:rPr>
              <a:t>아마존 </a:t>
            </a:r>
            <a:r>
              <a:rPr lang="en-US" altLang="ko-KR" sz="5400" dirty="0" smtClean="0">
                <a:solidFill>
                  <a:srgbClr val="FF0000"/>
                </a:solidFill>
              </a:rPr>
              <a:t>Site </a:t>
            </a:r>
            <a:r>
              <a:rPr lang="ko-KR" altLang="en-US" sz="5400" dirty="0" smtClean="0">
                <a:solidFill>
                  <a:srgbClr val="FF0000"/>
                </a:solidFill>
              </a:rPr>
              <a:t>접속 하여 시뮬레이션 확인</a:t>
            </a:r>
            <a:endParaRPr lang="en-US" altLang="ko-KR" sz="5400" dirty="0" smtClean="0">
              <a:solidFill>
                <a:srgbClr val="FF0000"/>
              </a:solidFill>
            </a:endParaRPr>
          </a:p>
          <a:p>
            <a:r>
              <a:rPr lang="en-US" altLang="ko-KR" sz="5400" dirty="0" smtClean="0">
                <a:solidFill>
                  <a:srgbClr val="FF0000"/>
                </a:solidFill>
              </a:rPr>
              <a:t>                           </a:t>
            </a:r>
            <a:r>
              <a:rPr lang="ko-KR" altLang="en-US" sz="5400" dirty="0" smtClean="0">
                <a:solidFill>
                  <a:srgbClr val="FF0000"/>
                </a:solidFill>
              </a:rPr>
              <a:t> </a:t>
            </a:r>
            <a:r>
              <a:rPr lang="en-US" altLang="ko-KR" sz="5400" dirty="0" smtClean="0">
                <a:solidFill>
                  <a:srgbClr val="FF0000"/>
                </a:solidFill>
              </a:rPr>
              <a:t>-&gt; </a:t>
            </a:r>
            <a:r>
              <a:rPr lang="en-US" altLang="ko-KR" sz="5400" dirty="0" err="1" smtClean="0">
                <a:solidFill>
                  <a:srgbClr val="FF0000"/>
                </a:solidFill>
              </a:rPr>
              <a:t>IoT</a:t>
            </a:r>
            <a:r>
              <a:rPr lang="en-US" altLang="ko-KR" sz="5400" dirty="0" smtClean="0">
                <a:solidFill>
                  <a:srgbClr val="FF0000"/>
                </a:solidFill>
              </a:rPr>
              <a:t> -&gt; </a:t>
            </a:r>
            <a:r>
              <a:rPr lang="ko-KR" altLang="en-US" sz="5400" dirty="0" smtClean="0">
                <a:solidFill>
                  <a:srgbClr val="FF0000"/>
                </a:solidFill>
              </a:rPr>
              <a:t>알아보기</a:t>
            </a:r>
            <a:r>
              <a:rPr lang="en-US" altLang="ko-KR" sz="5400" dirty="0" smtClean="0">
                <a:solidFill>
                  <a:srgbClr val="FF0000"/>
                </a:solidFill>
              </a:rPr>
              <a:t>-&gt; </a:t>
            </a:r>
            <a:r>
              <a:rPr lang="ko-KR" altLang="en-US" sz="5400" dirty="0" smtClean="0">
                <a:solidFill>
                  <a:srgbClr val="FF0000"/>
                </a:solidFill>
              </a:rPr>
              <a:t>자습서 시작</a:t>
            </a:r>
            <a:endParaRPr lang="ko-KR" altLang="en-US" sz="5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그림 개체 틀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그림 개체 틀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그림 개체 틀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그림 개체 틀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그림 개체 틀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그림 개체 틀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그림 개체 틀 8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0" name="그림 개체 틀 9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1" name="그림 개체 틀 10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2" name="TextBox 11"/>
          <p:cNvSpPr txBox="1"/>
          <p:nvPr/>
        </p:nvSpPr>
        <p:spPr>
          <a:xfrm>
            <a:off x="670720" y="377280"/>
            <a:ext cx="2217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AWS </a:t>
            </a:r>
            <a:r>
              <a:rPr lang="en-US" altLang="ko-KR" sz="8000" b="1" dirty="0" err="1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IoT</a:t>
            </a:r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- https://aws.amazon.com/ko/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13" name="그림 12" descr="이미지 2018, 01, 18, 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4816" y="1700719"/>
            <a:ext cx="18650072" cy="1127549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AC9006"/>
      </a:dk1>
      <a:lt1>
        <a:srgbClr val="A6A7AC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just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A6A7AC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just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A6A7AC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411</Words>
  <Application>Microsoft Office PowerPoint</Application>
  <PresentationFormat>사용자 지정</PresentationFormat>
  <Paragraphs>100</Paragraphs>
  <Slides>45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6" baseType="lpstr"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</dc:creator>
  <cp:lastModifiedBy>hee</cp:lastModifiedBy>
  <cp:revision>167</cp:revision>
  <dcterms:modified xsi:type="dcterms:W3CDTF">2018-02-08T07:11:18Z</dcterms:modified>
</cp:coreProperties>
</file>